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9" r:id="rId4"/>
    <p:sldId id="262" r:id="rId5"/>
    <p:sldId id="258" r:id="rId6"/>
    <p:sldId id="261" r:id="rId7"/>
    <p:sldId id="263" r:id="rId8"/>
    <p:sldId id="264" r:id="rId9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549"/>
    <a:srgbClr val="0000CC"/>
    <a:srgbClr val="9EFF29"/>
    <a:srgbClr val="C80064"/>
    <a:srgbClr val="C33A1F"/>
    <a:srgbClr val="007033"/>
    <a:srgbClr val="003635"/>
    <a:srgbClr val="D6370C"/>
    <a:srgbClr val="1D3A00"/>
    <a:srgbClr val="FF85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224" autoAdjust="0"/>
  </p:normalViewPr>
  <p:slideViewPr>
    <p:cSldViewPr snapToGrid="0">
      <p:cViewPr>
        <p:scale>
          <a:sx n="100" d="100"/>
          <a:sy n="100" d="100"/>
        </p:scale>
        <p:origin x="252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image" Target="../media/image5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image" Target="../media/image5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60D4C5-A0B8-4DE8-9224-111B6A2177E6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6AF38B23-9943-4B8E-A43B-1D963721DBC4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en-US" sz="1800" dirty="0" smtClean="0">
              <a:solidFill>
                <a:schemeClr val="tx1"/>
              </a:solidFill>
            </a:rPr>
            <a:t>Free test Rides</a:t>
          </a:r>
        </a:p>
        <a:p>
          <a:pPr algn="l"/>
          <a:r>
            <a:rPr lang="en-US" sz="2300" dirty="0" smtClean="0"/>
            <a:t>-</a:t>
          </a:r>
          <a:r>
            <a:rPr lang="en-US" sz="1100" dirty="0" smtClean="0"/>
            <a:t>Free rides will offer a feel of the products and motivate consumers to purchase it. </a:t>
          </a:r>
          <a:endParaRPr lang="en-US" sz="1100" dirty="0"/>
        </a:p>
      </dgm:t>
    </dgm:pt>
    <dgm:pt modelId="{A9C5A4C2-2EA1-45CA-B708-C06617530E26}" type="parTrans" cxnId="{87F7C092-A19E-43C0-BB50-F891EE6976B9}">
      <dgm:prSet/>
      <dgm:spPr/>
      <dgm:t>
        <a:bodyPr/>
        <a:lstStyle/>
        <a:p>
          <a:endParaRPr lang="en-US"/>
        </a:p>
      </dgm:t>
    </dgm:pt>
    <dgm:pt modelId="{E577CF8B-893F-4DED-A7FF-7AAC5CCBAA55}" type="sibTrans" cxnId="{87F7C092-A19E-43C0-BB50-F891EE6976B9}">
      <dgm:prSet/>
      <dgm:spPr/>
      <dgm:t>
        <a:bodyPr/>
        <a:lstStyle/>
        <a:p>
          <a:endParaRPr lang="en-US"/>
        </a:p>
      </dgm:t>
    </dgm:pt>
    <dgm:pt modelId="{3BC2E997-DFDD-4098-A1AD-DAFE94E887F2}">
      <dgm:prSet phldrT="[Text]" custT="1"/>
      <dgm:spPr/>
      <dgm:t>
        <a:bodyPr/>
        <a:lstStyle/>
        <a:p>
          <a:pPr algn="ctr"/>
          <a:r>
            <a:rPr lang="en-US" sz="1800" dirty="0" smtClean="0">
              <a:solidFill>
                <a:schemeClr val="tx1"/>
              </a:solidFill>
            </a:rPr>
            <a:t>Discount Pricing</a:t>
          </a:r>
        </a:p>
        <a:p>
          <a:pPr algn="l"/>
          <a:r>
            <a:rPr lang="en-US" sz="2300" dirty="0" smtClean="0"/>
            <a:t>- </a:t>
          </a:r>
          <a:r>
            <a:rPr lang="en-US" sz="1050" dirty="0" smtClean="0"/>
            <a:t>Our premium prices 5% lower than the prevailing market prices. </a:t>
          </a:r>
        </a:p>
        <a:p>
          <a:pPr algn="l"/>
          <a:r>
            <a:rPr lang="en-US" sz="1050" dirty="0" smtClean="0"/>
            <a:t>- Former customers receive up to 10% of the cut in prices</a:t>
          </a:r>
          <a:endParaRPr lang="en-US" sz="1050" dirty="0"/>
        </a:p>
      </dgm:t>
    </dgm:pt>
    <dgm:pt modelId="{E2513AD6-FBE6-4250-8347-E9C9F10A8167}" type="parTrans" cxnId="{09247159-75D7-4149-A27B-F54097F89113}">
      <dgm:prSet/>
      <dgm:spPr/>
      <dgm:t>
        <a:bodyPr/>
        <a:lstStyle/>
        <a:p>
          <a:endParaRPr lang="en-US"/>
        </a:p>
      </dgm:t>
    </dgm:pt>
    <dgm:pt modelId="{215EEE9D-0080-426B-AFC9-B9E96DB69B55}" type="sibTrans" cxnId="{09247159-75D7-4149-A27B-F54097F89113}">
      <dgm:prSet/>
      <dgm:spPr/>
      <dgm:t>
        <a:bodyPr/>
        <a:lstStyle/>
        <a:p>
          <a:endParaRPr lang="en-US"/>
        </a:p>
      </dgm:t>
    </dgm:pt>
    <dgm:pt modelId="{6ED217BB-354D-4B2E-A35D-E2EDF6CD9E5D}">
      <dgm:prSet phldrT="[Text]" custT="1"/>
      <dgm:spPr/>
      <dgm:t>
        <a:bodyPr/>
        <a:lstStyle/>
        <a:p>
          <a:pPr algn="ctr"/>
          <a:r>
            <a:rPr lang="en-US" sz="1400" dirty="0" smtClean="0">
              <a:solidFill>
                <a:schemeClr val="tx1"/>
              </a:solidFill>
            </a:rPr>
            <a:t>Hire Distribution Agents</a:t>
          </a:r>
        </a:p>
        <a:p>
          <a:pPr algn="l"/>
          <a:r>
            <a:rPr lang="en-US" sz="2000" dirty="0" smtClean="0"/>
            <a:t>-</a:t>
          </a:r>
          <a:r>
            <a:rPr lang="en-US" sz="1100" dirty="0" smtClean="0"/>
            <a:t>VIXAGT shall hire agents who would be awarded an increment of 5% on the sales. </a:t>
          </a:r>
        </a:p>
        <a:p>
          <a:pPr algn="l"/>
          <a:r>
            <a:rPr lang="en-US" sz="1100" dirty="0" smtClean="0"/>
            <a:t>- It will reduce storage costs and smoothen distribution</a:t>
          </a:r>
          <a:endParaRPr lang="en-US" sz="1100" dirty="0"/>
        </a:p>
      </dgm:t>
    </dgm:pt>
    <dgm:pt modelId="{D13EB8F4-B95F-4ABC-9243-AD4E3DED6A61}" type="parTrans" cxnId="{BB5F2E78-8F1F-4DF1-9FBD-7965B8101401}">
      <dgm:prSet/>
      <dgm:spPr/>
      <dgm:t>
        <a:bodyPr/>
        <a:lstStyle/>
        <a:p>
          <a:endParaRPr lang="en-US"/>
        </a:p>
      </dgm:t>
    </dgm:pt>
    <dgm:pt modelId="{9092836D-7CE9-4A1E-B576-112F2D1B69C3}" type="sibTrans" cxnId="{BB5F2E78-8F1F-4DF1-9FBD-7965B8101401}">
      <dgm:prSet/>
      <dgm:spPr/>
      <dgm:t>
        <a:bodyPr/>
        <a:lstStyle/>
        <a:p>
          <a:endParaRPr lang="en-US"/>
        </a:p>
      </dgm:t>
    </dgm:pt>
    <dgm:pt modelId="{3CDAB89E-C930-4981-868D-0C3646AA0C01}" type="pres">
      <dgm:prSet presAssocID="{5760D4C5-A0B8-4DE8-9224-111B6A2177E6}" presName="Name0" presStyleCnt="0">
        <dgm:presLayoutVars>
          <dgm:dir/>
          <dgm:resizeHandles val="exact"/>
        </dgm:presLayoutVars>
      </dgm:prSet>
      <dgm:spPr/>
    </dgm:pt>
    <dgm:pt modelId="{B3B36AAC-5817-40A3-A249-49FF8AB021A5}" type="pres">
      <dgm:prSet presAssocID="{5760D4C5-A0B8-4DE8-9224-111B6A2177E6}" presName="bkgdShp" presStyleLbl="alignAccFollowNode1" presStyleIdx="0" presStyleCnt="1"/>
      <dgm:spPr/>
    </dgm:pt>
    <dgm:pt modelId="{8779B7CB-7248-4F40-93F8-E6BCD54143A9}" type="pres">
      <dgm:prSet presAssocID="{5760D4C5-A0B8-4DE8-9224-111B6A2177E6}" presName="linComp" presStyleCnt="0"/>
      <dgm:spPr/>
    </dgm:pt>
    <dgm:pt modelId="{9BCC4768-B128-4A32-B7D1-59A4F6890442}" type="pres">
      <dgm:prSet presAssocID="{6AF38B23-9943-4B8E-A43B-1D963721DBC4}" presName="compNode" presStyleCnt="0"/>
      <dgm:spPr/>
    </dgm:pt>
    <dgm:pt modelId="{8235C3F9-A235-48D7-A445-94EFD613F4EA}" type="pres">
      <dgm:prSet presAssocID="{6AF38B23-9943-4B8E-A43B-1D963721DBC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B4A3DD-96DC-4505-BE05-FBCD86003CAC}" type="pres">
      <dgm:prSet presAssocID="{6AF38B23-9943-4B8E-A43B-1D963721DBC4}" presName="invisiNode" presStyleLbl="node1" presStyleIdx="0" presStyleCnt="3"/>
      <dgm:spPr/>
    </dgm:pt>
    <dgm:pt modelId="{17D0CED1-FAD3-4701-ADF3-C7242DEF0CCF}" type="pres">
      <dgm:prSet presAssocID="{6AF38B23-9943-4B8E-A43B-1D963721DBC4}" presName="imagNode" presStyleLbl="fgImgPlace1" presStyleIdx="0" presStyleCnt="3" custScaleX="82853" custScaleY="8215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9000" b="-29000"/>
          </a:stretch>
        </a:blipFill>
      </dgm:spPr>
    </dgm:pt>
    <dgm:pt modelId="{28E25C52-5A7D-413E-BA6E-A0DFB7A39EA0}" type="pres">
      <dgm:prSet presAssocID="{E577CF8B-893F-4DED-A7FF-7AAC5CCBAA55}" presName="sibTrans" presStyleLbl="sibTrans2D1" presStyleIdx="0" presStyleCnt="0"/>
      <dgm:spPr/>
      <dgm:t>
        <a:bodyPr/>
        <a:lstStyle/>
        <a:p>
          <a:endParaRPr lang="en-US"/>
        </a:p>
      </dgm:t>
    </dgm:pt>
    <dgm:pt modelId="{D2074032-8D84-4744-8396-F92FDF1C2FBD}" type="pres">
      <dgm:prSet presAssocID="{3BC2E997-DFDD-4098-A1AD-DAFE94E887F2}" presName="compNode" presStyleCnt="0"/>
      <dgm:spPr/>
    </dgm:pt>
    <dgm:pt modelId="{CA75DAA5-2AEA-448D-B870-0DB57E8389E4}" type="pres">
      <dgm:prSet presAssocID="{3BC2E997-DFDD-4098-A1AD-DAFE94E887F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C9A12C-7DC7-4812-8B4A-10585A8BE4CC}" type="pres">
      <dgm:prSet presAssocID="{3BC2E997-DFDD-4098-A1AD-DAFE94E887F2}" presName="invisiNode" presStyleLbl="node1" presStyleIdx="1" presStyleCnt="3"/>
      <dgm:spPr/>
    </dgm:pt>
    <dgm:pt modelId="{5A011024-6B70-429C-BDE7-A7540E7CE705}" type="pres">
      <dgm:prSet presAssocID="{3BC2E997-DFDD-4098-A1AD-DAFE94E887F2}" presName="imagNode" presStyleLbl="fgImgPlace1" presStyleIdx="1" presStyleCnt="3" custScaleX="72346" custScaleY="77982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</dgm:spPr>
    </dgm:pt>
    <dgm:pt modelId="{025B3ACF-8EA8-4DD8-AB45-D82A506DB801}" type="pres">
      <dgm:prSet presAssocID="{215EEE9D-0080-426B-AFC9-B9E96DB69B55}" presName="sibTrans" presStyleLbl="sibTrans2D1" presStyleIdx="0" presStyleCnt="0"/>
      <dgm:spPr/>
      <dgm:t>
        <a:bodyPr/>
        <a:lstStyle/>
        <a:p>
          <a:endParaRPr lang="en-US"/>
        </a:p>
      </dgm:t>
    </dgm:pt>
    <dgm:pt modelId="{5CD1066B-3BA7-4488-A68B-9586A6BE9E29}" type="pres">
      <dgm:prSet presAssocID="{6ED217BB-354D-4B2E-A35D-E2EDF6CD9E5D}" presName="compNode" presStyleCnt="0"/>
      <dgm:spPr/>
    </dgm:pt>
    <dgm:pt modelId="{C49C394F-8470-4564-8D14-4699BA69DE6B}" type="pres">
      <dgm:prSet presAssocID="{6ED217BB-354D-4B2E-A35D-E2EDF6CD9E5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746503-6F8C-4CB2-A962-26FDCA847F20}" type="pres">
      <dgm:prSet presAssocID="{6ED217BB-354D-4B2E-A35D-E2EDF6CD9E5D}" presName="invisiNode" presStyleLbl="node1" presStyleIdx="2" presStyleCnt="3"/>
      <dgm:spPr/>
    </dgm:pt>
    <dgm:pt modelId="{00837DD3-1FD8-46B1-ADCA-09C9515BB80E}" type="pres">
      <dgm:prSet presAssocID="{6ED217BB-354D-4B2E-A35D-E2EDF6CD9E5D}" presName="imagNode" presStyleLbl="fgImgPlace1" presStyleIdx="2" presStyleCnt="3" custScaleX="90211" custScaleY="79954" custLinFactNeighborX="-427" custLinFactNeighborY="411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8000" b="-18000"/>
          </a:stretch>
        </a:blipFill>
      </dgm:spPr>
    </dgm:pt>
  </dgm:ptLst>
  <dgm:cxnLst>
    <dgm:cxn modelId="{72AA7DB5-CF51-4119-94B7-C539A1EDFBF6}" type="presOf" srcId="{5760D4C5-A0B8-4DE8-9224-111B6A2177E6}" destId="{3CDAB89E-C930-4981-868D-0C3646AA0C01}" srcOrd="0" destOrd="0" presId="urn:microsoft.com/office/officeart/2005/8/layout/pList2"/>
    <dgm:cxn modelId="{479E6ECF-0EAE-478F-A7B3-D495B0946755}" type="presOf" srcId="{6AF38B23-9943-4B8E-A43B-1D963721DBC4}" destId="{8235C3F9-A235-48D7-A445-94EFD613F4EA}" srcOrd="0" destOrd="0" presId="urn:microsoft.com/office/officeart/2005/8/layout/pList2"/>
    <dgm:cxn modelId="{90096D0C-6EFB-4174-B7E4-3E252BC9C739}" type="presOf" srcId="{6ED217BB-354D-4B2E-A35D-E2EDF6CD9E5D}" destId="{C49C394F-8470-4564-8D14-4699BA69DE6B}" srcOrd="0" destOrd="0" presId="urn:microsoft.com/office/officeart/2005/8/layout/pList2"/>
    <dgm:cxn modelId="{87F7C092-A19E-43C0-BB50-F891EE6976B9}" srcId="{5760D4C5-A0B8-4DE8-9224-111B6A2177E6}" destId="{6AF38B23-9943-4B8E-A43B-1D963721DBC4}" srcOrd="0" destOrd="0" parTransId="{A9C5A4C2-2EA1-45CA-B708-C06617530E26}" sibTransId="{E577CF8B-893F-4DED-A7FF-7AAC5CCBAA55}"/>
    <dgm:cxn modelId="{76B63A5F-C3AA-4071-849E-899E5F7E6C3E}" type="presOf" srcId="{215EEE9D-0080-426B-AFC9-B9E96DB69B55}" destId="{025B3ACF-8EA8-4DD8-AB45-D82A506DB801}" srcOrd="0" destOrd="0" presId="urn:microsoft.com/office/officeart/2005/8/layout/pList2"/>
    <dgm:cxn modelId="{09247159-75D7-4149-A27B-F54097F89113}" srcId="{5760D4C5-A0B8-4DE8-9224-111B6A2177E6}" destId="{3BC2E997-DFDD-4098-A1AD-DAFE94E887F2}" srcOrd="1" destOrd="0" parTransId="{E2513AD6-FBE6-4250-8347-E9C9F10A8167}" sibTransId="{215EEE9D-0080-426B-AFC9-B9E96DB69B55}"/>
    <dgm:cxn modelId="{BB5F2E78-8F1F-4DF1-9FBD-7965B8101401}" srcId="{5760D4C5-A0B8-4DE8-9224-111B6A2177E6}" destId="{6ED217BB-354D-4B2E-A35D-E2EDF6CD9E5D}" srcOrd="2" destOrd="0" parTransId="{D13EB8F4-B95F-4ABC-9243-AD4E3DED6A61}" sibTransId="{9092836D-7CE9-4A1E-B576-112F2D1B69C3}"/>
    <dgm:cxn modelId="{B9520B5E-4ABE-4780-A7DB-F51F6F21BE10}" type="presOf" srcId="{3BC2E997-DFDD-4098-A1AD-DAFE94E887F2}" destId="{CA75DAA5-2AEA-448D-B870-0DB57E8389E4}" srcOrd="0" destOrd="0" presId="urn:microsoft.com/office/officeart/2005/8/layout/pList2"/>
    <dgm:cxn modelId="{F3CB1F1F-77A8-4C2B-A4B4-E6D54CCD6AF7}" type="presOf" srcId="{E577CF8B-893F-4DED-A7FF-7AAC5CCBAA55}" destId="{28E25C52-5A7D-413E-BA6E-A0DFB7A39EA0}" srcOrd="0" destOrd="0" presId="urn:microsoft.com/office/officeart/2005/8/layout/pList2"/>
    <dgm:cxn modelId="{8341B7DA-FC73-4899-BE49-A287F4F0E8C4}" type="presParOf" srcId="{3CDAB89E-C930-4981-868D-0C3646AA0C01}" destId="{B3B36AAC-5817-40A3-A249-49FF8AB021A5}" srcOrd="0" destOrd="0" presId="urn:microsoft.com/office/officeart/2005/8/layout/pList2"/>
    <dgm:cxn modelId="{417D620E-442C-4CDA-82A1-8BA79F09B2C5}" type="presParOf" srcId="{3CDAB89E-C930-4981-868D-0C3646AA0C01}" destId="{8779B7CB-7248-4F40-93F8-E6BCD54143A9}" srcOrd="1" destOrd="0" presId="urn:microsoft.com/office/officeart/2005/8/layout/pList2"/>
    <dgm:cxn modelId="{17167054-4FA8-4BB7-A0AB-40D1D4B576F4}" type="presParOf" srcId="{8779B7CB-7248-4F40-93F8-E6BCD54143A9}" destId="{9BCC4768-B128-4A32-B7D1-59A4F6890442}" srcOrd="0" destOrd="0" presId="urn:microsoft.com/office/officeart/2005/8/layout/pList2"/>
    <dgm:cxn modelId="{0118310C-45F4-45C3-B396-7E9ED5E18166}" type="presParOf" srcId="{9BCC4768-B128-4A32-B7D1-59A4F6890442}" destId="{8235C3F9-A235-48D7-A445-94EFD613F4EA}" srcOrd="0" destOrd="0" presId="urn:microsoft.com/office/officeart/2005/8/layout/pList2"/>
    <dgm:cxn modelId="{8C7C07DE-E331-4747-B452-D049C62A7E52}" type="presParOf" srcId="{9BCC4768-B128-4A32-B7D1-59A4F6890442}" destId="{5DB4A3DD-96DC-4505-BE05-FBCD86003CAC}" srcOrd="1" destOrd="0" presId="urn:microsoft.com/office/officeart/2005/8/layout/pList2"/>
    <dgm:cxn modelId="{722604C3-7D04-44EB-B26E-1AEB62F1AC7A}" type="presParOf" srcId="{9BCC4768-B128-4A32-B7D1-59A4F6890442}" destId="{17D0CED1-FAD3-4701-ADF3-C7242DEF0CCF}" srcOrd="2" destOrd="0" presId="urn:microsoft.com/office/officeart/2005/8/layout/pList2"/>
    <dgm:cxn modelId="{2963458E-9F9F-41EC-B731-4A1FF8DE1D58}" type="presParOf" srcId="{8779B7CB-7248-4F40-93F8-E6BCD54143A9}" destId="{28E25C52-5A7D-413E-BA6E-A0DFB7A39EA0}" srcOrd="1" destOrd="0" presId="urn:microsoft.com/office/officeart/2005/8/layout/pList2"/>
    <dgm:cxn modelId="{5C7C194D-7BF8-48A7-B17C-E18A0756E625}" type="presParOf" srcId="{8779B7CB-7248-4F40-93F8-E6BCD54143A9}" destId="{D2074032-8D84-4744-8396-F92FDF1C2FBD}" srcOrd="2" destOrd="0" presId="urn:microsoft.com/office/officeart/2005/8/layout/pList2"/>
    <dgm:cxn modelId="{A156E47D-23CD-42B7-B677-E9ED507D1EAA}" type="presParOf" srcId="{D2074032-8D84-4744-8396-F92FDF1C2FBD}" destId="{CA75DAA5-2AEA-448D-B870-0DB57E8389E4}" srcOrd="0" destOrd="0" presId="urn:microsoft.com/office/officeart/2005/8/layout/pList2"/>
    <dgm:cxn modelId="{89A6FAF4-A1C4-42D8-A56B-E5435BE034B1}" type="presParOf" srcId="{D2074032-8D84-4744-8396-F92FDF1C2FBD}" destId="{D8C9A12C-7DC7-4812-8B4A-10585A8BE4CC}" srcOrd="1" destOrd="0" presId="urn:microsoft.com/office/officeart/2005/8/layout/pList2"/>
    <dgm:cxn modelId="{30E43DB1-3268-4DF0-9795-5ADB7B74AAEC}" type="presParOf" srcId="{D2074032-8D84-4744-8396-F92FDF1C2FBD}" destId="{5A011024-6B70-429C-BDE7-A7540E7CE705}" srcOrd="2" destOrd="0" presId="urn:microsoft.com/office/officeart/2005/8/layout/pList2"/>
    <dgm:cxn modelId="{1416EC25-1187-4DB5-BB21-0CEA65B2B417}" type="presParOf" srcId="{8779B7CB-7248-4F40-93F8-E6BCD54143A9}" destId="{025B3ACF-8EA8-4DD8-AB45-D82A506DB801}" srcOrd="3" destOrd="0" presId="urn:microsoft.com/office/officeart/2005/8/layout/pList2"/>
    <dgm:cxn modelId="{76CAA749-FEDD-4605-BB6F-B70DD662EA1F}" type="presParOf" srcId="{8779B7CB-7248-4F40-93F8-E6BCD54143A9}" destId="{5CD1066B-3BA7-4488-A68B-9586A6BE9E29}" srcOrd="4" destOrd="0" presId="urn:microsoft.com/office/officeart/2005/8/layout/pList2"/>
    <dgm:cxn modelId="{D90E38AC-4145-4FC0-AD77-B1AFDB978122}" type="presParOf" srcId="{5CD1066B-3BA7-4488-A68B-9586A6BE9E29}" destId="{C49C394F-8470-4564-8D14-4699BA69DE6B}" srcOrd="0" destOrd="0" presId="urn:microsoft.com/office/officeart/2005/8/layout/pList2"/>
    <dgm:cxn modelId="{D59E795A-7941-408C-8147-DED86AFA5BF5}" type="presParOf" srcId="{5CD1066B-3BA7-4488-A68B-9586A6BE9E29}" destId="{7E746503-6F8C-4CB2-A962-26FDCA847F20}" srcOrd="1" destOrd="0" presId="urn:microsoft.com/office/officeart/2005/8/layout/pList2"/>
    <dgm:cxn modelId="{0FB6BF70-9810-4C25-A710-8545640C8F5C}" type="presParOf" srcId="{5CD1066B-3BA7-4488-A68B-9586A6BE9E29}" destId="{00837DD3-1FD8-46B1-ADCA-09C9515BB80E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B36AAC-5817-40A3-A249-49FF8AB021A5}">
      <dsp:nvSpPr>
        <dsp:cNvPr id="0" name=""/>
        <dsp:cNvSpPr/>
      </dsp:nvSpPr>
      <dsp:spPr>
        <a:xfrm>
          <a:off x="0" y="0"/>
          <a:ext cx="7305675" cy="124587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D0CED1-FAD3-4701-ADF3-C7242DEF0CCF}">
      <dsp:nvSpPr>
        <dsp:cNvPr id="0" name=""/>
        <dsp:cNvSpPr/>
      </dsp:nvSpPr>
      <dsp:spPr>
        <a:xfrm>
          <a:off x="403161" y="247649"/>
          <a:ext cx="1778060" cy="75057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9000" b="-2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35C3F9-A235-48D7-A445-94EFD613F4EA}">
      <dsp:nvSpPr>
        <dsp:cNvPr id="0" name=""/>
        <dsp:cNvSpPr/>
      </dsp:nvSpPr>
      <dsp:spPr>
        <a:xfrm rot="10800000">
          <a:off x="219170" y="1245869"/>
          <a:ext cx="2146042" cy="1522730"/>
        </a:xfrm>
        <a:prstGeom prst="round2SameRect">
          <a:avLst>
            <a:gd name="adj1" fmla="val 10500"/>
            <a:gd name="adj2" fmla="val 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</a:rPr>
            <a:t>Free test Rides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-</a:t>
          </a:r>
          <a:r>
            <a:rPr lang="en-US" sz="1100" kern="1200" dirty="0" smtClean="0"/>
            <a:t>Free rides will offer a feel of the products and motivate consumers to purchase it. </a:t>
          </a:r>
          <a:endParaRPr lang="en-US" sz="1100" kern="1200" dirty="0"/>
        </a:p>
      </dsp:txBody>
      <dsp:txXfrm rot="10800000">
        <a:off x="265999" y="1245869"/>
        <a:ext cx="2052384" cy="1475901"/>
      </dsp:txXfrm>
    </dsp:sp>
    <dsp:sp modelId="{5A011024-6B70-429C-BDE7-A7540E7CE705}">
      <dsp:nvSpPr>
        <dsp:cNvPr id="0" name=""/>
        <dsp:cNvSpPr/>
      </dsp:nvSpPr>
      <dsp:spPr>
        <a:xfrm>
          <a:off x="2876549" y="266698"/>
          <a:ext cx="1552575" cy="71247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75DAA5-2AEA-448D-B870-0DB57E8389E4}">
      <dsp:nvSpPr>
        <dsp:cNvPr id="0" name=""/>
        <dsp:cNvSpPr/>
      </dsp:nvSpPr>
      <dsp:spPr>
        <a:xfrm rot="10800000">
          <a:off x="2579816" y="1245869"/>
          <a:ext cx="2146042" cy="1522730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</a:rPr>
            <a:t>Discount Pricing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- </a:t>
          </a:r>
          <a:r>
            <a:rPr lang="en-US" sz="1050" kern="1200" dirty="0" smtClean="0"/>
            <a:t>Our premium prices 5% lower than the prevailing market prices.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/>
            <a:t>- Former customers receive up to 10% of the cut in prices</a:t>
          </a:r>
          <a:endParaRPr lang="en-US" sz="1050" kern="1200" dirty="0"/>
        </a:p>
      </dsp:txBody>
      <dsp:txXfrm rot="10800000">
        <a:off x="2626645" y="1245869"/>
        <a:ext cx="2052384" cy="1475901"/>
      </dsp:txXfrm>
    </dsp:sp>
    <dsp:sp modelId="{00837DD3-1FD8-46B1-ADCA-09C9515BB80E}">
      <dsp:nvSpPr>
        <dsp:cNvPr id="0" name=""/>
        <dsp:cNvSpPr/>
      </dsp:nvSpPr>
      <dsp:spPr>
        <a:xfrm>
          <a:off x="5036337" y="295277"/>
          <a:ext cx="1935965" cy="73049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8000" b="-1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9C394F-8470-4564-8D14-4699BA69DE6B}">
      <dsp:nvSpPr>
        <dsp:cNvPr id="0" name=""/>
        <dsp:cNvSpPr/>
      </dsp:nvSpPr>
      <dsp:spPr>
        <a:xfrm rot="10800000">
          <a:off x="4940462" y="1245869"/>
          <a:ext cx="2146042" cy="1522730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chemeClr val="tx1"/>
              </a:solidFill>
            </a:rPr>
            <a:t>Hire Distribution Agents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-</a:t>
          </a:r>
          <a:r>
            <a:rPr lang="en-US" sz="1100" kern="1200" dirty="0" smtClean="0"/>
            <a:t>VIXAGT shall hire agents who would be awarded an increment of 5% on the sales.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- It will reduce storage costs and smoothen distribution</a:t>
          </a:r>
          <a:endParaRPr lang="en-US" sz="1100" kern="1200" dirty="0"/>
        </a:p>
      </dsp:txBody>
      <dsp:txXfrm rot="10800000">
        <a:off x="4987291" y="1245869"/>
        <a:ext cx="2052384" cy="14759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18E60-4300-4729-A0D7-6AB984C3922D}" type="datetimeFigureOut">
              <a:rPr lang="en-US" smtClean="0"/>
              <a:t>05-Dec-20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33E96-F078-4B3D-A8F4-F1AF21EBC3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30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New startups require solid market plans and strategies, focusing on a specified target group of customers (Stockstrom &amp; Herstatt, 2008). This presentation outlines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marketing plan for VIXAGT’s new product,  the Wonder Bike BXL.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247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SWOT analysis plays a significant role in helping business organizations identifying their weaknesses and threats, consequently focusing on the best mode of addressing these challenges to reinforce their strengths (Gürel, 2017). </a:t>
            </a:r>
          </a:p>
          <a:p>
            <a:pPr marL="171450" indent="-171450">
              <a:buFontTx/>
              <a:buChar char="-"/>
            </a:pPr>
            <a:endParaRPr lang="en-US" dirty="0" smtClean="0"/>
          </a:p>
          <a:p>
            <a:pPr marL="171450" indent="-171450">
              <a:buFontTx/>
              <a:buChar char="-"/>
            </a:pPr>
            <a:r>
              <a:rPr lang="en-US" dirty="0" smtClean="0"/>
              <a:t>Despite </a:t>
            </a:r>
            <a:r>
              <a:rPr lang="en-US" dirty="0" smtClean="0"/>
              <a:t>this</a:t>
            </a:r>
            <a:r>
              <a:rPr lang="en-US" baseline="0" dirty="0" smtClean="0"/>
              <a:t> weakness,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based on our market research from other countries with similar models, the market enthusiasm for this product has been quite high. </a:t>
            </a:r>
          </a:p>
          <a:p>
            <a:pPr marL="171450" indent="-171450">
              <a:buFontTx/>
              <a:buChar char="-"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counter the threat,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 unique marketing activities would ensure VIXAGT maintains a grip on the market share for this product. </a:t>
            </a:r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5609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Good customer service means a good impression for an organization to its stakeholders (Voorhees et al., 2017). VIXAGT seeks to improve customer services to make customers happy and satisfied.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4474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use of "free sample" is an ideal strategy offering consumers a chance to taste the product and stimulate purchases (Shamout, 2016). VIXAGT looks forwards to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use this promotional tactic to increase its sales as customers will desire to but after the free test drive. </a:t>
            </a:r>
          </a:p>
          <a:p>
            <a:pPr marL="171450" indent="-171450">
              <a:buFontTx/>
              <a:buChar char="-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reduction in prices, as a company, we believe, would be motivation enough for the new and old customers (Schindler &amp; Schindler, 2011: Lee and Chen-Yu, 2018). The company hopes that discounts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will invoke a desire to but the wonder bike.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088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80968" y="2639959"/>
            <a:ext cx="6150077" cy="1496963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Master </a:t>
            </a:r>
            <a:r>
              <a:rPr lang="en-US" dirty="0"/>
              <a:t>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0968" y="4136922"/>
            <a:ext cx="6128694" cy="678426"/>
          </a:xfrm>
        </p:spPr>
        <p:txBody>
          <a:bodyPr>
            <a:normAutofit/>
          </a:bodyPr>
          <a:lstStyle>
            <a:lvl1pPr marL="0" indent="0" algn="l">
              <a:buNone/>
              <a:defRPr sz="2800" b="0" i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</a:t>
            </a:r>
            <a:r>
              <a:rPr lang="en-US" dirty="0" smtClean="0"/>
              <a:t>Master </a:t>
            </a:r>
            <a:r>
              <a:rPr lang="en-US" dirty="0"/>
              <a:t>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05-Dec-20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947" y="851144"/>
            <a:ext cx="8259098" cy="763526"/>
          </a:xfrm>
        </p:spPr>
        <p:txBody>
          <a:bodyPr>
            <a:normAutofit/>
          </a:bodyPr>
          <a:lstStyle>
            <a:lvl1pPr algn="l">
              <a:defRPr sz="36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714" y="1607574"/>
            <a:ext cx="8246070" cy="3170902"/>
          </a:xfrm>
        </p:spPr>
        <p:txBody>
          <a:bodyPr/>
          <a:lstStyle>
            <a:lvl1pPr algn="l">
              <a:defRPr sz="2800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tx1"/>
                </a:solidFill>
              </a:defRPr>
            </a:lvl2pPr>
            <a:lvl3pPr algn="l">
              <a:defRPr>
                <a:solidFill>
                  <a:schemeClr val="tx1"/>
                </a:solidFill>
              </a:defRPr>
            </a:lvl3pPr>
            <a:lvl4pPr algn="l">
              <a:defRPr>
                <a:solidFill>
                  <a:schemeClr val="tx1"/>
                </a:solidFill>
              </a:defRPr>
            </a:lvl4pPr>
            <a:lvl5pPr algn="l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05-Dec-20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818" y="318046"/>
            <a:ext cx="6673304" cy="725349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948" y="1069258"/>
            <a:ext cx="6695767" cy="3619239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05-Dec-20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05-Dec-20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05-Dec-20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067" y="957447"/>
            <a:ext cx="8093365" cy="763525"/>
          </a:xfrm>
        </p:spPr>
        <p:txBody>
          <a:bodyPr>
            <a:normAutofit/>
          </a:bodyPr>
          <a:lstStyle>
            <a:lvl1pPr algn="l">
              <a:defRPr sz="36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2131" y="1736633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131" y="2209030"/>
            <a:ext cx="4040188" cy="2276294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7252" y="1736633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57252" y="2209030"/>
            <a:ext cx="4041775" cy="2276294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05-Dec-20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05-Dec-20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05-Dec-20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05-Dec-20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05-Dec-20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05-Dec-20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05-Dec-20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="" xmlns:a16="http://schemas.microsoft.com/office/drawing/2014/main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8475" y="2326213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05-Dec-20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1E867DF-3DCA-4725-94F0-F2B6BD747A82}"/>
              </a:ext>
            </a:extLst>
          </p:cNvPr>
          <p:cNvSpPr txBox="1"/>
          <p:nvPr userDrawn="1"/>
        </p:nvSpPr>
        <p:spPr>
          <a:xfrm>
            <a:off x="-9150" y="5213747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46008" y="3008381"/>
            <a:ext cx="7027605" cy="1334728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B0F0"/>
                </a:solidFill>
              </a:rPr>
              <a:t>Marketing Plan for Wonder Bike BXL </a:t>
            </a:r>
            <a:endParaRPr lang="en-US" sz="2800" b="1" dirty="0">
              <a:solidFill>
                <a:srgbClr val="00B0F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5779" y="4195912"/>
            <a:ext cx="6950307" cy="73004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MAR3802</a:t>
            </a:r>
          </a:p>
          <a:p>
            <a:r>
              <a:rPr lang="en-US" dirty="0"/>
              <a:t>11/15/2020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3791" y="844048"/>
            <a:ext cx="8259098" cy="763526"/>
          </a:xfrm>
        </p:spPr>
        <p:txBody>
          <a:bodyPr>
            <a:normAutofit/>
          </a:bodyPr>
          <a:lstStyle/>
          <a:p>
            <a:pPr lvl="1"/>
            <a:r>
              <a:rPr lang="en-US" sz="2000" b="1" dirty="0">
                <a:solidFill>
                  <a:srgbClr val="00B0F0"/>
                </a:solidFill>
              </a:rPr>
              <a:t>Company </a:t>
            </a:r>
            <a:r>
              <a:rPr lang="en-US" sz="2000" b="1" dirty="0" smtClean="0">
                <a:solidFill>
                  <a:srgbClr val="00B0F0"/>
                </a:solidFill>
              </a:rPr>
              <a:t>&amp; Product Description</a:t>
            </a:r>
            <a:endParaRPr lang="en-US" sz="2000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275" y="1531374"/>
            <a:ext cx="8686800" cy="3535926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1500" dirty="0" smtClean="0"/>
              <a:t>The company is </a:t>
            </a:r>
            <a:r>
              <a:rPr lang="en-US" sz="1500" dirty="0" smtClean="0">
                <a:solidFill>
                  <a:srgbClr val="C00000"/>
                </a:solidFill>
              </a:rPr>
              <a:t>VIXAGT</a:t>
            </a:r>
            <a:r>
              <a:rPr lang="en-US" sz="1500" dirty="0" smtClean="0"/>
              <a:t>, a manufacturer </a:t>
            </a:r>
            <a:r>
              <a:rPr lang="en-US" sz="1500" dirty="0"/>
              <a:t>small automobiles and </a:t>
            </a:r>
            <a:r>
              <a:rPr lang="en-US" sz="1500" dirty="0" smtClean="0"/>
              <a:t>motorbikes. </a:t>
            </a:r>
          </a:p>
          <a:p>
            <a:r>
              <a:rPr lang="en-US" sz="1500" dirty="0" smtClean="0"/>
              <a:t>It is headed by CEO aided by VP Marketing, Production &amp; </a:t>
            </a:r>
            <a:r>
              <a:rPr lang="en-US" sz="1500" dirty="0" smtClean="0"/>
              <a:t>HR. </a:t>
            </a:r>
            <a:endParaRPr lang="en-US" sz="1500" dirty="0" smtClean="0"/>
          </a:p>
          <a:p>
            <a:r>
              <a:rPr lang="en-US" sz="1500" dirty="0"/>
              <a:t>The new product to be launched is the </a:t>
            </a:r>
            <a:r>
              <a:rPr lang="en-US" sz="1500" dirty="0">
                <a:solidFill>
                  <a:srgbClr val="C00000"/>
                </a:solidFill>
              </a:rPr>
              <a:t>Wonder Bike BXL</a:t>
            </a:r>
          </a:p>
          <a:p>
            <a:r>
              <a:rPr lang="en-US" sz="1500" dirty="0" smtClean="0"/>
              <a:t>It is a sophisticated bike- Has a </a:t>
            </a:r>
            <a:r>
              <a:rPr lang="en-US" sz="1500" dirty="0" smtClean="0">
                <a:solidFill>
                  <a:srgbClr val="FFFF00"/>
                </a:solidFill>
              </a:rPr>
              <a:t>stylish </a:t>
            </a:r>
            <a:r>
              <a:rPr lang="en-US" sz="1500" dirty="0">
                <a:solidFill>
                  <a:srgbClr val="FFFF00"/>
                </a:solidFill>
              </a:rPr>
              <a:t>outlook, durable </a:t>
            </a:r>
            <a:r>
              <a:rPr lang="en-US" sz="1500" dirty="0"/>
              <a:t>and sustains significant weights, and gives </a:t>
            </a:r>
            <a:r>
              <a:rPr lang="en-US" sz="1500" dirty="0" smtClean="0"/>
              <a:t>comfort </a:t>
            </a:r>
            <a:r>
              <a:rPr lang="en-US" sz="1500" dirty="0"/>
              <a:t>to the riders. </a:t>
            </a:r>
            <a:endParaRPr lang="en-US" sz="1500" dirty="0" smtClean="0"/>
          </a:p>
          <a:p>
            <a:r>
              <a:rPr lang="en-US" sz="1500" dirty="0"/>
              <a:t>The metallic body of the bike enhances the bike’s physical </a:t>
            </a:r>
            <a:r>
              <a:rPr lang="en-US" sz="1500" dirty="0" smtClean="0"/>
              <a:t>outlook. </a:t>
            </a:r>
            <a:endParaRPr lang="en-US" sz="1500" dirty="0" smtClean="0"/>
          </a:p>
          <a:p>
            <a:r>
              <a:rPr lang="en-US" sz="1500" dirty="0" smtClean="0"/>
              <a:t>The </a:t>
            </a:r>
            <a:r>
              <a:rPr lang="en-US" sz="1500" dirty="0" smtClean="0"/>
              <a:t>Wonder Bike is fitted with an </a:t>
            </a:r>
            <a:r>
              <a:rPr lang="en-US" sz="1500" dirty="0">
                <a:solidFill>
                  <a:srgbClr val="C00000"/>
                </a:solidFill>
              </a:rPr>
              <a:t>efficient system </a:t>
            </a:r>
            <a:r>
              <a:rPr lang="en-US" sz="1500" dirty="0"/>
              <a:t>capable of withstanding heavyweights in contrast to the bikes in circulation </a:t>
            </a:r>
            <a:r>
              <a:rPr lang="en-US" sz="1500" dirty="0" smtClean="0"/>
              <a:t>currently</a:t>
            </a:r>
          </a:p>
          <a:p>
            <a:r>
              <a:rPr lang="en-US" sz="1500" dirty="0" smtClean="0"/>
              <a:t>It is the first of a kind in the local </a:t>
            </a:r>
            <a:r>
              <a:rPr lang="en-US" sz="1500" dirty="0" smtClean="0"/>
              <a:t>marke</a:t>
            </a:r>
            <a:r>
              <a:rPr lang="en-US" sz="1500" dirty="0" smtClean="0"/>
              <a:t>t and molded on the customer needs and requisitions</a:t>
            </a:r>
            <a:r>
              <a:rPr lang="en-US" sz="1500" dirty="0" smtClean="0"/>
              <a:t>.</a:t>
            </a:r>
          </a:p>
          <a:p>
            <a:r>
              <a:rPr lang="en-US" sz="1500" dirty="0" smtClean="0"/>
              <a:t>The company has a </a:t>
            </a:r>
            <a:r>
              <a:rPr lang="en-US" sz="1500" dirty="0" smtClean="0">
                <a:solidFill>
                  <a:srgbClr val="9EFF29"/>
                </a:solidFill>
              </a:rPr>
              <a:t>dedicated  and highly innovative production team </a:t>
            </a:r>
            <a:r>
              <a:rPr lang="en-US" sz="1500" dirty="0" smtClean="0"/>
              <a:t>that will offer a great product on the market. </a:t>
            </a:r>
          </a:p>
          <a:p>
            <a:r>
              <a:rPr lang="en-US" sz="1500" dirty="0" smtClean="0"/>
              <a:t>The philosophy associated with the Wonder Bike is; </a:t>
            </a:r>
            <a:r>
              <a:rPr lang="en-US" sz="1500" dirty="0" smtClean="0">
                <a:solidFill>
                  <a:srgbClr val="C00000"/>
                </a:solidFill>
              </a:rPr>
              <a:t>Style, D</a:t>
            </a:r>
            <a:r>
              <a:rPr lang="en-US" sz="1500" dirty="0" smtClean="0">
                <a:solidFill>
                  <a:srgbClr val="C00000"/>
                </a:solidFill>
              </a:rPr>
              <a:t>urability</a:t>
            </a:r>
            <a:r>
              <a:rPr lang="en-US" sz="1500" dirty="0">
                <a:solidFill>
                  <a:srgbClr val="C00000"/>
                </a:solidFill>
              </a:rPr>
              <a:t>, </a:t>
            </a:r>
            <a:r>
              <a:rPr lang="en-US" sz="1500" dirty="0" smtClean="0">
                <a:solidFill>
                  <a:srgbClr val="C00000"/>
                </a:solidFill>
              </a:rPr>
              <a:t>Comfort</a:t>
            </a:r>
            <a:r>
              <a:rPr lang="en-US" sz="1500" dirty="0">
                <a:solidFill>
                  <a:srgbClr val="C00000"/>
                </a:solidFill>
              </a:rPr>
              <a:t>, and </a:t>
            </a:r>
            <a:r>
              <a:rPr lang="en-US" sz="1500" dirty="0" smtClean="0">
                <a:solidFill>
                  <a:srgbClr val="C00000"/>
                </a:solidFill>
              </a:rPr>
              <a:t>Value </a:t>
            </a:r>
            <a:r>
              <a:rPr lang="en-US" sz="1500" dirty="0">
                <a:solidFill>
                  <a:srgbClr val="C00000"/>
                </a:solidFill>
              </a:rPr>
              <a:t>for money</a:t>
            </a:r>
            <a:r>
              <a:rPr lang="en-US" sz="1500" dirty="0" smtClean="0">
                <a:solidFill>
                  <a:srgbClr val="C00000"/>
                </a:solidFill>
              </a:rPr>
              <a:t> </a:t>
            </a:r>
            <a:endParaRPr lang="en-US" sz="15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00768" y="318047"/>
            <a:ext cx="4342832" cy="596354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lvl="1" algn="ctr"/>
            <a:r>
              <a:rPr lang="en-US" b="1" dirty="0">
                <a:solidFill>
                  <a:srgbClr val="C00000"/>
                </a:solidFill>
              </a:rPr>
              <a:t>Direct &amp; Indirect Competition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71948" y="1069258"/>
            <a:ext cx="2804651" cy="3750392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100" b="1" dirty="0" smtClean="0">
                <a:solidFill>
                  <a:srgbClr val="0000CC"/>
                </a:solidFill>
              </a:rPr>
              <a:t>Direct Competition</a:t>
            </a:r>
          </a:p>
          <a:p>
            <a:pPr marL="0" indent="0">
              <a:buNone/>
            </a:pPr>
            <a:endParaRPr lang="en-US" sz="1100" dirty="0" smtClean="0"/>
          </a:p>
          <a:p>
            <a:pPr>
              <a:buFontTx/>
              <a:buChar char="►"/>
            </a:pPr>
            <a:r>
              <a:rPr lang="en-US" sz="1100" dirty="0" smtClean="0"/>
              <a:t>A few </a:t>
            </a:r>
            <a:r>
              <a:rPr lang="en-US" sz="1100" dirty="0" smtClean="0"/>
              <a:t>overseas firms produce a Wonder Bike-like product </a:t>
            </a:r>
            <a:r>
              <a:rPr lang="en-US" sz="1100" dirty="0" smtClean="0"/>
              <a:t>.</a:t>
            </a:r>
          </a:p>
          <a:p>
            <a:pPr>
              <a:buFontTx/>
              <a:buChar char="►"/>
            </a:pPr>
            <a:endParaRPr lang="en-US" sz="1100" dirty="0" smtClean="0"/>
          </a:p>
          <a:p>
            <a:pPr>
              <a:buFontTx/>
              <a:buChar char="►"/>
            </a:pPr>
            <a:r>
              <a:rPr lang="en-US" sz="1100" dirty="0" smtClean="0"/>
              <a:t>The quantity of their Wonder Bike products reaching the local market is low. </a:t>
            </a:r>
          </a:p>
          <a:p>
            <a:pPr>
              <a:buFontTx/>
              <a:buChar char="►"/>
            </a:pPr>
            <a:r>
              <a:rPr lang="en-US" sz="1100" dirty="0" smtClean="0"/>
              <a:t>The advertisements related to the foreign Wonder Bike is almost inexistent in the local Bike. </a:t>
            </a:r>
          </a:p>
          <a:p>
            <a:pPr>
              <a:buFontTx/>
              <a:buChar char="►"/>
            </a:pPr>
            <a:endParaRPr lang="en-US" sz="1100" dirty="0" smtClean="0"/>
          </a:p>
          <a:p>
            <a:pPr>
              <a:buFontTx/>
              <a:buChar char="►"/>
            </a:pPr>
            <a:r>
              <a:rPr lang="en-US" sz="1100" dirty="0" smtClean="0"/>
              <a:t>VIXAGT </a:t>
            </a:r>
            <a:r>
              <a:rPr lang="en-US" sz="1100" dirty="0" smtClean="0"/>
              <a:t>has a </a:t>
            </a:r>
            <a:r>
              <a:rPr lang="en-US" sz="1100" dirty="0" smtClean="0"/>
              <a:t>highly innovative production team and </a:t>
            </a:r>
            <a:r>
              <a:rPr lang="en-US" sz="1100" dirty="0" smtClean="0"/>
              <a:t>projects a good reception of its new </a:t>
            </a:r>
            <a:r>
              <a:rPr lang="en-US" sz="1100" dirty="0" smtClean="0"/>
              <a:t>product. </a:t>
            </a:r>
          </a:p>
          <a:p>
            <a:pPr>
              <a:buFontTx/>
              <a:buChar char="►"/>
            </a:pPr>
            <a:endParaRPr lang="en-US" sz="1100" dirty="0" smtClean="0"/>
          </a:p>
          <a:p>
            <a:pPr>
              <a:buFontTx/>
              <a:buChar char="►"/>
            </a:pPr>
            <a:r>
              <a:rPr lang="en-US" sz="1100" dirty="0" smtClean="0"/>
              <a:t>The Wonder Bike by VIXAGT will be unique with features that appeal to consumers. </a:t>
            </a:r>
            <a:endParaRPr lang="en-US" sz="1100" dirty="0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3910474" y="1069258"/>
            <a:ext cx="2852276" cy="375039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00" b="1" dirty="0" smtClean="0">
                <a:solidFill>
                  <a:srgbClr val="FF2549"/>
                </a:solidFill>
              </a:rPr>
              <a:t>Indirect </a:t>
            </a:r>
            <a:r>
              <a:rPr lang="en-US" sz="1200" b="1" dirty="0">
                <a:solidFill>
                  <a:srgbClr val="FF2549"/>
                </a:solidFill>
              </a:rPr>
              <a:t>Competition</a:t>
            </a:r>
          </a:p>
          <a:p>
            <a:pPr marL="0" indent="0">
              <a:buNone/>
            </a:pPr>
            <a:endParaRPr lang="en-US" sz="1200" dirty="0" smtClean="0"/>
          </a:p>
          <a:p>
            <a:pPr>
              <a:buFontTx/>
              <a:buChar char="◘"/>
            </a:pPr>
            <a:r>
              <a:rPr lang="en-US" sz="1200" dirty="0" smtClean="0"/>
              <a:t>The local market has many players producing conventional bikes.</a:t>
            </a:r>
          </a:p>
          <a:p>
            <a:pPr>
              <a:buFontTx/>
              <a:buChar char="◘"/>
            </a:pPr>
            <a:endParaRPr lang="en-US" sz="1200" dirty="0" smtClean="0"/>
          </a:p>
          <a:p>
            <a:pPr>
              <a:buFontTx/>
              <a:buChar char="◘"/>
            </a:pPr>
            <a:r>
              <a:rPr lang="en-US" sz="1200" dirty="0" smtClean="0"/>
              <a:t>A recent market research by VIXAGT showed that the thrill and enthusiasm in conventional bikes have reduced considerably. </a:t>
            </a:r>
          </a:p>
          <a:p>
            <a:pPr>
              <a:buFontTx/>
              <a:buChar char="◘"/>
            </a:pPr>
            <a:r>
              <a:rPr lang="en-US" sz="1200" dirty="0" smtClean="0"/>
              <a:t>Consumers desire new bikes with better physical appeal, efficient and durable for their needs</a:t>
            </a:r>
          </a:p>
          <a:p>
            <a:pPr>
              <a:buFontTx/>
              <a:buChar char="◘"/>
            </a:pPr>
            <a:endParaRPr lang="en-US" sz="1200" dirty="0" smtClean="0"/>
          </a:p>
          <a:p>
            <a:pPr>
              <a:buFontTx/>
              <a:buChar char="◘"/>
            </a:pPr>
            <a:r>
              <a:rPr lang="en-US" sz="1200" dirty="0" smtClean="0"/>
              <a:t>VIXAGT’  highly innovative team has made a bike that reflect the new market needs and projections indicates great enthusiasm for the product.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95943" y="190500"/>
            <a:ext cx="3447482" cy="443320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1" algn="ctr"/>
            <a:r>
              <a:rPr lang="en-US" b="1" dirty="0" smtClean="0">
                <a:solidFill>
                  <a:srgbClr val="C00000"/>
                </a:solidFill>
              </a:rPr>
              <a:t>Situational Analysis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9998" y="762815"/>
            <a:ext cx="6547977" cy="4085410"/>
          </a:xfrm>
          <a:solidFill>
            <a:schemeClr val="bg2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en-US" sz="1600" dirty="0" smtClean="0"/>
              <a:t>Additional need for:</a:t>
            </a:r>
          </a:p>
          <a:p>
            <a:pPr marL="0" indent="0">
              <a:buNone/>
            </a:pPr>
            <a:r>
              <a:rPr lang="en-US" sz="1600" dirty="0"/>
              <a:t>	</a:t>
            </a:r>
            <a:r>
              <a:rPr lang="en-US" sz="1600" dirty="0" smtClean="0"/>
              <a:t>- new equipment storage facility</a:t>
            </a:r>
          </a:p>
          <a:p>
            <a:pPr marL="0" indent="0">
              <a:buNone/>
            </a:pPr>
            <a:r>
              <a:rPr lang="en-US" sz="1600" dirty="0"/>
              <a:t>	</a:t>
            </a:r>
            <a:r>
              <a:rPr lang="en-US" sz="1600" dirty="0" smtClean="0"/>
              <a:t>- additional production plant</a:t>
            </a:r>
          </a:p>
          <a:p>
            <a:pPr marL="0" indent="0">
              <a:buNone/>
            </a:pPr>
            <a:endParaRPr lang="en-US" sz="1600" dirty="0" smtClean="0"/>
          </a:p>
          <a:p>
            <a:r>
              <a:rPr lang="en-US" sz="1600" dirty="0" smtClean="0"/>
              <a:t>Complying with the government regulations in bike production. </a:t>
            </a:r>
          </a:p>
          <a:p>
            <a:pPr marL="0" indent="0">
              <a:buNone/>
            </a:pPr>
            <a:r>
              <a:rPr lang="en-US" sz="1600" dirty="0"/>
              <a:t>	</a:t>
            </a:r>
            <a:r>
              <a:rPr lang="en-US" sz="1600" dirty="0" smtClean="0"/>
              <a:t>- Clearance certifications</a:t>
            </a:r>
          </a:p>
          <a:p>
            <a:pPr marL="0" indent="0">
              <a:buNone/>
            </a:pPr>
            <a:r>
              <a:rPr lang="en-US" sz="1600" dirty="0"/>
              <a:t>	</a:t>
            </a:r>
            <a:r>
              <a:rPr lang="en-US" sz="1600" dirty="0" smtClean="0"/>
              <a:t>- licenses</a:t>
            </a:r>
          </a:p>
          <a:p>
            <a:pPr marL="0" indent="0">
              <a:buNone/>
            </a:pPr>
            <a:endParaRPr lang="en-US" sz="1600" dirty="0" smtClean="0"/>
          </a:p>
          <a:p>
            <a:r>
              <a:rPr lang="en-US" sz="1600" dirty="0" smtClean="0"/>
              <a:t>Government economic policies will affect VIXAGT’s business operations. </a:t>
            </a:r>
            <a:r>
              <a:rPr lang="en-US" sz="1600" dirty="0" smtClean="0"/>
              <a:t>For instance, a change in taxation would have an adverse effect on the incomes.</a:t>
            </a:r>
          </a:p>
          <a:p>
            <a:endParaRPr lang="en-US" sz="1600" dirty="0" smtClean="0"/>
          </a:p>
          <a:p>
            <a:r>
              <a:rPr lang="en-US" sz="1600" dirty="0" smtClean="0"/>
              <a:t>Finally, customers are a crucial asset for the company and it will regularly seek feedback to better respond to their needs in the market.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669070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310810" y="736909"/>
            <a:ext cx="8093365" cy="763525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SWOT ANALYSIS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0" y="1551361"/>
            <a:ext cx="3251583" cy="16227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Strength</a:t>
            </a:r>
          </a:p>
          <a:p>
            <a:pPr algn="l"/>
            <a:r>
              <a:rPr lang="en-US" sz="1800" dirty="0" smtClean="0"/>
              <a:t>Lower production costs due to use of old engine models (higher profit margins). </a:t>
            </a:r>
            <a:endParaRPr lang="en-US" sz="1800" dirty="0"/>
          </a:p>
        </p:txBody>
      </p:sp>
      <p:sp>
        <p:nvSpPr>
          <p:cNvPr id="10" name="Content Placeholder 5"/>
          <p:cNvSpPr>
            <a:spLocks noGrp="1"/>
          </p:cNvSpPr>
          <p:nvPr>
            <p:ph sz="half" idx="2"/>
          </p:nvPr>
        </p:nvSpPr>
        <p:spPr>
          <a:xfrm>
            <a:off x="0" y="3075329"/>
            <a:ext cx="3251583" cy="16227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9EFF29"/>
                </a:solidFill>
              </a:rPr>
              <a:t>Weakness</a:t>
            </a:r>
          </a:p>
          <a:p>
            <a:pPr algn="l"/>
            <a:r>
              <a:rPr lang="en-US" sz="1800" dirty="0" smtClean="0"/>
              <a:t>Reasonable expectation that some customers may dislike the new product modifications. </a:t>
            </a:r>
            <a:endParaRPr lang="en-US" sz="1800" dirty="0"/>
          </a:p>
        </p:txBody>
      </p:sp>
      <p:sp>
        <p:nvSpPr>
          <p:cNvPr id="11" name="Lightning Bolt 10"/>
          <p:cNvSpPr/>
          <p:nvPr/>
        </p:nvSpPr>
        <p:spPr>
          <a:xfrm flipH="1">
            <a:off x="3483429" y="1401660"/>
            <a:ext cx="711200" cy="3347337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half" idx="2"/>
          </p:nvPr>
        </p:nvSpPr>
        <p:spPr>
          <a:xfrm>
            <a:off x="4730564" y="1501974"/>
            <a:ext cx="3251583" cy="16227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C000"/>
                </a:solidFill>
              </a:rPr>
              <a:t>Opportunity</a:t>
            </a:r>
          </a:p>
          <a:p>
            <a:pPr algn="l"/>
            <a:r>
              <a:rPr lang="en-US" sz="1800" dirty="0" smtClean="0"/>
              <a:t>Best timing- no rival has produced a new and upgraded product. </a:t>
            </a:r>
            <a:endParaRPr lang="en-US" sz="1800" dirty="0"/>
          </a:p>
        </p:txBody>
      </p:sp>
      <p:sp>
        <p:nvSpPr>
          <p:cNvPr id="13" name="Content Placeholder 5"/>
          <p:cNvSpPr>
            <a:spLocks noGrp="1"/>
          </p:cNvSpPr>
          <p:nvPr>
            <p:ph sz="half" idx="2"/>
          </p:nvPr>
        </p:nvSpPr>
        <p:spPr>
          <a:xfrm>
            <a:off x="4730563" y="3245049"/>
            <a:ext cx="3251583" cy="16227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Threat</a:t>
            </a:r>
          </a:p>
          <a:p>
            <a:pPr algn="l"/>
            <a:r>
              <a:rPr lang="en-US" sz="1800" dirty="0" smtClean="0"/>
              <a:t>An overseas rival is establishing a local plant. </a:t>
            </a:r>
            <a:endParaRPr lang="en-US" sz="1800" dirty="0"/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171450" y="3000875"/>
            <a:ext cx="8543925" cy="9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0783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9566" y="448292"/>
            <a:ext cx="8259098" cy="763526"/>
          </a:xfrm>
        </p:spPr>
        <p:txBody>
          <a:bodyPr>
            <a:normAutofit/>
          </a:bodyPr>
          <a:lstStyle/>
          <a:p>
            <a:pPr lvl="1"/>
            <a:r>
              <a:rPr lang="en-US" sz="2800" b="1" dirty="0" smtClean="0">
                <a:solidFill>
                  <a:srgbClr val="00B0F0"/>
                </a:solidFill>
              </a:rPr>
              <a:t>Market Strategy</a:t>
            </a:r>
            <a:endParaRPr lang="en-US" sz="2800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464" y="1588524"/>
            <a:ext cx="8246070" cy="3170902"/>
          </a:xfrm>
        </p:spPr>
        <p:txBody>
          <a:bodyPr>
            <a:normAutofit fontScale="77500" lnSpcReduction="20000"/>
          </a:bodyPr>
          <a:lstStyle/>
          <a:p>
            <a:r>
              <a:rPr lang="en-US" sz="1900" b="1" dirty="0" smtClean="0">
                <a:solidFill>
                  <a:schemeClr val="accent6">
                    <a:lumMod val="75000"/>
                  </a:schemeClr>
                </a:solidFill>
              </a:rPr>
              <a:t>Mission</a:t>
            </a:r>
            <a:r>
              <a:rPr lang="en-US" sz="1900" dirty="0" smtClean="0"/>
              <a:t>: Replace the older version of the bike with an improved bike having efficient performance and comfort. </a:t>
            </a:r>
          </a:p>
          <a:p>
            <a:endParaRPr lang="en-US" sz="1900" dirty="0" smtClean="0"/>
          </a:p>
          <a:p>
            <a:r>
              <a:rPr lang="en-US" sz="1900" b="1" dirty="0" smtClean="0">
                <a:solidFill>
                  <a:srgbClr val="9EFF29"/>
                </a:solidFill>
              </a:rPr>
              <a:t>Objective</a:t>
            </a:r>
            <a:r>
              <a:rPr lang="en-US" sz="1900" dirty="0" smtClean="0"/>
              <a:t>: Reach out to more current and former customers  to stimulate purchasing. </a:t>
            </a:r>
          </a:p>
          <a:p>
            <a:endParaRPr lang="en-US" sz="1900" dirty="0" smtClean="0"/>
          </a:p>
          <a:p>
            <a:r>
              <a:rPr lang="en-US" sz="1900" b="1" dirty="0" smtClean="0">
                <a:solidFill>
                  <a:schemeClr val="accent6">
                    <a:lumMod val="75000"/>
                  </a:schemeClr>
                </a:solidFill>
              </a:rPr>
              <a:t>Financial</a:t>
            </a:r>
            <a:r>
              <a:rPr lang="en-US" sz="1900" b="1" dirty="0" smtClean="0"/>
              <a:t> </a:t>
            </a:r>
            <a:r>
              <a:rPr lang="en-US" sz="1900" b="1" dirty="0" smtClean="0">
                <a:solidFill>
                  <a:schemeClr val="accent6">
                    <a:lumMod val="75000"/>
                  </a:schemeClr>
                </a:solidFill>
              </a:rPr>
              <a:t>Objective</a:t>
            </a:r>
            <a:r>
              <a:rPr lang="en-US" sz="1900" dirty="0" smtClean="0"/>
              <a:t>: Reduce production budget by 35% and grow 20% income by first year. Revenue to increase by 2.6 times by 3</a:t>
            </a:r>
            <a:r>
              <a:rPr lang="en-US" sz="1900" baseline="30000" dirty="0" smtClean="0"/>
              <a:t>rd</a:t>
            </a:r>
            <a:r>
              <a:rPr lang="en-US" sz="1900" dirty="0" smtClean="0"/>
              <a:t> year. </a:t>
            </a:r>
          </a:p>
          <a:p>
            <a:endParaRPr lang="en-US" sz="1900" dirty="0" smtClean="0"/>
          </a:p>
          <a:p>
            <a:r>
              <a:rPr lang="en-US" sz="1900" b="1" dirty="0" smtClean="0">
                <a:solidFill>
                  <a:srgbClr val="9EFF29"/>
                </a:solidFill>
              </a:rPr>
              <a:t>Target</a:t>
            </a:r>
            <a:r>
              <a:rPr lang="en-US" sz="1900" b="1" dirty="0" smtClean="0"/>
              <a:t> </a:t>
            </a:r>
            <a:r>
              <a:rPr lang="en-US" sz="1900" b="1" dirty="0" smtClean="0">
                <a:solidFill>
                  <a:srgbClr val="9EFF29"/>
                </a:solidFill>
              </a:rPr>
              <a:t>Market</a:t>
            </a:r>
            <a:r>
              <a:rPr lang="en-US" sz="1900" dirty="0" smtClean="0"/>
              <a:t>: Employed millennials and middle aged adults who seek comfort, uniqueness and better performance in bikes.</a:t>
            </a:r>
          </a:p>
          <a:p>
            <a:endParaRPr lang="en-US" sz="1900" dirty="0" smtClean="0"/>
          </a:p>
          <a:p>
            <a:r>
              <a:rPr lang="en-US" sz="1900" b="1" dirty="0" smtClean="0"/>
              <a:t>Positioning</a:t>
            </a:r>
            <a:r>
              <a:rPr lang="en-US" sz="1900" dirty="0" smtClean="0"/>
              <a:t>: To be placed among the top 5 bike producers in the country. </a:t>
            </a:r>
          </a:p>
          <a:p>
            <a:endParaRPr lang="en-US" sz="1900" dirty="0" smtClean="0"/>
          </a:p>
          <a:p>
            <a:r>
              <a:rPr lang="en-US" sz="1900" b="1" dirty="0" smtClean="0">
                <a:solidFill>
                  <a:srgbClr val="C00000"/>
                </a:solidFill>
              </a:rPr>
              <a:t>Customer Service</a:t>
            </a:r>
            <a:r>
              <a:rPr lang="en-US" sz="1900" dirty="0" smtClean="0"/>
              <a:t>: Develop and review progress of a customer service team</a:t>
            </a:r>
            <a:r>
              <a:rPr lang="en-US" sz="2000" dirty="0" smtClean="0"/>
              <a:t>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06381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</a:rPr>
              <a:t>Marketing Tactics/Strategies</a:t>
            </a:r>
            <a:endParaRPr lang="en-US" sz="2400" b="1" dirty="0">
              <a:solidFill>
                <a:srgbClr val="FFFF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2855863"/>
              </p:ext>
            </p:extLst>
          </p:nvPr>
        </p:nvGraphicFramePr>
        <p:xfrm>
          <a:off x="1123950" y="2009775"/>
          <a:ext cx="7305675" cy="276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25143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0566" y="771524"/>
            <a:ext cx="2263409" cy="626499"/>
          </a:xfrm>
          <a:solidFill>
            <a:schemeClr val="tx1">
              <a:lumMod val="85000"/>
              <a:lumOff val="15000"/>
            </a:schemeClr>
          </a:solidFill>
        </p:spPr>
        <p:txBody>
          <a:bodyPr>
            <a:normAutofit/>
          </a:bodyPr>
          <a:lstStyle/>
          <a:p>
            <a:pPr lvl="1" algn="ctr"/>
            <a:r>
              <a:rPr lang="en-US" sz="2000" b="1" dirty="0" smtClean="0">
                <a:solidFill>
                  <a:srgbClr val="00B0F0"/>
                </a:solidFill>
              </a:rPr>
              <a:t>References</a:t>
            </a:r>
            <a:endParaRPr lang="en-US" sz="2000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600" dirty="0"/>
              <a:t>Gürel, Emet. (2017). SWOT Analysis: A Theoretical review. Journal of International Social Research, 10 (51), 994-1006. Doi: 10.17719/jisr.2017.1832. </a:t>
            </a:r>
          </a:p>
          <a:p>
            <a:r>
              <a:rPr lang="en-US" sz="1600" dirty="0"/>
              <a:t>Lee, J.E., &amp; Chen-Yu, J.H. (2018). Effects of price discount on consumers’ perceptions of savings, quality, and value for apparel products: mediating effect of price discount affect. Fash Text, 5 (13), 1-15 Doi: 10.1186/s40691-018-0128-2</a:t>
            </a:r>
          </a:p>
          <a:p>
            <a:r>
              <a:rPr lang="en-US" sz="1600" dirty="0"/>
              <a:t>Shamout, M. (2016). The Impact of Promotional Tools on Consumer Buying Behavior in Retail Market. International Journal of Business and Social Science 17, (1), 75-86</a:t>
            </a:r>
          </a:p>
          <a:p>
            <a:r>
              <a:rPr lang="en-US" sz="1600" dirty="0"/>
              <a:t>Schindler, R. M., &amp; Schindler, R. (2011). Pricing strategies: A Marketing approach. Sage.</a:t>
            </a:r>
          </a:p>
          <a:p>
            <a:r>
              <a:rPr lang="en-US" sz="1600" dirty="0"/>
              <a:t>Stockstrom, C., &amp; Herstatt, C. (2008). Planning and uncertainty in new product development. R&amp;D Management, 38(5), 480-490.</a:t>
            </a:r>
          </a:p>
          <a:p>
            <a:r>
              <a:rPr lang="en-US" sz="1600" dirty="0"/>
              <a:t>Voorhees, C. M., Fombelle, P. W., Gregoire, Y., Bone, S., Gustafsson, A., Sousa, R., &amp; Walkowiak, T. (2017). Service encounters, experiences and the customer journey: Defining the field and a call to expand our lens. Journal of Business Research, 79, 269–280. Doi:10.1016/j.jbusres.2017.04.014 </a:t>
            </a:r>
          </a:p>
          <a:p>
            <a:endParaRPr lang="en-US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8399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1032</Words>
  <Application>Microsoft Office PowerPoint</Application>
  <PresentationFormat>On-screen Show (16:9)</PresentationFormat>
  <Paragraphs>94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Marketing Plan for Wonder Bike BXL </vt:lpstr>
      <vt:lpstr>Company &amp; Product Description</vt:lpstr>
      <vt:lpstr>Direct &amp; Indirect Competition</vt:lpstr>
      <vt:lpstr>Situational Analysis</vt:lpstr>
      <vt:lpstr>SWOT ANALYSIS</vt:lpstr>
      <vt:lpstr>Market Strategy</vt:lpstr>
      <vt:lpstr>Marketing Tactics/Strategies</vt:lpstr>
      <vt:lpstr>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2017-08-01T15:40:51Z</dcterms:created>
  <dcterms:modified xsi:type="dcterms:W3CDTF">2020-12-05T17:30:11Z</dcterms:modified>
</cp:coreProperties>
</file>